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b49baf06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eb49baf06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eb49baf06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eb49baf06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b49baf061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b49baf061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eb49baf061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eb49baf06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b49baf061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b49baf061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b49baf061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eb49baf061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eb49baf061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eb49baf061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b49baf061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eb49baf061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eb49baf061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eb49baf061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b49baf061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b49baf061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e728ac9783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e728ac9783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e728ac9783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e728ac9783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eb49baf06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eb49baf06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729b602c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729b602c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728ac9783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e728ac9783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eb49baf06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eb49baf06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729b602c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e729b602c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eb49baf06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eb49baf06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8.png"/><Relationship Id="rId6" Type="http://schemas.openxmlformats.org/officeDocument/2006/relationships/image" Target="../media/image13.png"/><Relationship Id="rId7" Type="http://schemas.openxmlformats.org/officeDocument/2006/relationships/image" Target="../media/image22.png"/><Relationship Id="rId8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16.png"/><Relationship Id="rId13" Type="http://schemas.openxmlformats.org/officeDocument/2006/relationships/image" Target="../media/image14.png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9.png"/><Relationship Id="rId5" Type="http://schemas.openxmlformats.org/officeDocument/2006/relationships/image" Target="../media/image10.png"/><Relationship Id="rId6" Type="http://schemas.openxmlformats.org/officeDocument/2006/relationships/image" Target="../media/image23.png"/><Relationship Id="rId7" Type="http://schemas.openxmlformats.org/officeDocument/2006/relationships/image" Target="../media/image12.png"/><Relationship Id="rId8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260375" y="1068775"/>
            <a:ext cx="5508000" cy="13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500"/>
              <a:t>Микросервисы</a:t>
            </a:r>
            <a:endParaRPr b="1" sz="35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4425275" y="3784125"/>
            <a:ext cx="4343100" cy="9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640"/>
              <a:t>Back</a:t>
            </a:r>
            <a:r>
              <a:rPr lang="en" sz="1640"/>
              <a:t>end developer </a:t>
            </a:r>
            <a:r>
              <a:rPr b="1" lang="en" sz="1640"/>
              <a:t>Сергей Зарницкий</a:t>
            </a:r>
            <a:br>
              <a:rPr lang="en" sz="1640"/>
            </a:br>
            <a:endParaRPr sz="164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200"/>
              <a:t>Slack: </a:t>
            </a:r>
            <a:r>
              <a:rPr b="1" lang="en" sz="1200"/>
              <a:t>@Sergey Zarnitsky</a:t>
            </a:r>
            <a:r>
              <a:rPr lang="en" sz="1200"/>
              <a:t> </a:t>
            </a:r>
            <a:endParaRPr sz="12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78607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625" y="238725"/>
            <a:ext cx="1059600" cy="2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idx="12" type="sldNum"/>
          </p:nvPr>
        </p:nvSpPr>
        <p:spPr>
          <a:xfrm>
            <a:off x="8877100" y="4804800"/>
            <a:ext cx="273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8" name="Google Shape;148;p22"/>
          <p:cNvPicPr preferRelativeResize="0"/>
          <p:nvPr/>
        </p:nvPicPr>
        <p:blipFill rotWithShape="1">
          <a:blip r:embed="rId3">
            <a:alphaModFix/>
          </a:blip>
          <a:srcRect b="0" l="14236" r="0" t="0"/>
          <a:stretch/>
        </p:blipFill>
        <p:spPr>
          <a:xfrm>
            <a:off x="0" y="-35550"/>
            <a:ext cx="9150101" cy="71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 txBox="1"/>
          <p:nvPr>
            <p:ph type="title"/>
          </p:nvPr>
        </p:nvSpPr>
        <p:spPr>
          <a:xfrm>
            <a:off x="311700" y="-35550"/>
            <a:ext cx="6546300" cy="7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20">
                <a:solidFill>
                  <a:schemeClr val="lt1"/>
                </a:solidFill>
              </a:rPr>
              <a:t>Преимущества</a:t>
            </a:r>
            <a:endParaRPr b="1" sz="2620">
              <a:solidFill>
                <a:schemeClr val="lt1"/>
              </a:solidFill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0700" y="-17775"/>
            <a:ext cx="681600" cy="6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>
            <p:ph idx="1" type="body"/>
          </p:nvPr>
        </p:nvSpPr>
        <p:spPr>
          <a:xfrm>
            <a:off x="1369975" y="2258575"/>
            <a:ext cx="6352500" cy="12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200"/>
              <a:t>Полноценно автономные команды*</a:t>
            </a:r>
            <a:endParaRPr sz="3400"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8140500" y="4830450"/>
            <a:ext cx="702000" cy="2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500"/>
              <a:t>*в идеальном мире</a:t>
            </a:r>
            <a:endParaRPr sz="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idx="12" type="sldNum"/>
          </p:nvPr>
        </p:nvSpPr>
        <p:spPr>
          <a:xfrm>
            <a:off x="8877100" y="4804800"/>
            <a:ext cx="273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8" name="Google Shape;158;p23"/>
          <p:cNvPicPr preferRelativeResize="0"/>
          <p:nvPr/>
        </p:nvPicPr>
        <p:blipFill rotWithShape="1">
          <a:blip r:embed="rId3">
            <a:alphaModFix/>
          </a:blip>
          <a:srcRect b="0" l="14236" r="0" t="0"/>
          <a:stretch/>
        </p:blipFill>
        <p:spPr>
          <a:xfrm>
            <a:off x="0" y="-35550"/>
            <a:ext cx="9150101" cy="71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 txBox="1"/>
          <p:nvPr>
            <p:ph type="title"/>
          </p:nvPr>
        </p:nvSpPr>
        <p:spPr>
          <a:xfrm>
            <a:off x="311700" y="-35550"/>
            <a:ext cx="6546300" cy="7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20">
                <a:solidFill>
                  <a:schemeClr val="lt1"/>
                </a:solidFill>
              </a:rPr>
              <a:t>Преимущества</a:t>
            </a:r>
            <a:endParaRPr b="1" sz="2620">
              <a:solidFill>
                <a:schemeClr val="lt1"/>
              </a:solidFill>
            </a:endParaRPr>
          </a:p>
        </p:txBody>
      </p:sp>
      <p:pic>
        <p:nvPicPr>
          <p:cNvPr id="160" name="Google Shape;16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0700" y="-17775"/>
            <a:ext cx="681600" cy="6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 txBox="1"/>
          <p:nvPr>
            <p:ph idx="1" type="body"/>
          </p:nvPr>
        </p:nvSpPr>
        <p:spPr>
          <a:xfrm>
            <a:off x="1369975" y="2258575"/>
            <a:ext cx="6352500" cy="12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200"/>
              <a:t>Высокая отказоустойчивость*</a:t>
            </a:r>
            <a:endParaRPr sz="3400"/>
          </a:p>
        </p:txBody>
      </p:sp>
      <p:sp>
        <p:nvSpPr>
          <p:cNvPr id="162" name="Google Shape;162;p23"/>
          <p:cNvSpPr txBox="1"/>
          <p:nvPr>
            <p:ph idx="1" type="body"/>
          </p:nvPr>
        </p:nvSpPr>
        <p:spPr>
          <a:xfrm>
            <a:off x="8140500" y="4830450"/>
            <a:ext cx="702000" cy="2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500"/>
              <a:t>*в идеальном мире</a:t>
            </a:r>
            <a:endParaRPr sz="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idx="12" type="sldNum"/>
          </p:nvPr>
        </p:nvSpPr>
        <p:spPr>
          <a:xfrm>
            <a:off x="8877100" y="4804800"/>
            <a:ext cx="273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8" name="Google Shape;168;p24"/>
          <p:cNvPicPr preferRelativeResize="0"/>
          <p:nvPr/>
        </p:nvPicPr>
        <p:blipFill rotWithShape="1">
          <a:blip r:embed="rId3">
            <a:alphaModFix/>
          </a:blip>
          <a:srcRect b="0" l="14236" r="0" t="0"/>
          <a:stretch/>
        </p:blipFill>
        <p:spPr>
          <a:xfrm>
            <a:off x="0" y="-35550"/>
            <a:ext cx="9150101" cy="71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 txBox="1"/>
          <p:nvPr>
            <p:ph type="title"/>
          </p:nvPr>
        </p:nvSpPr>
        <p:spPr>
          <a:xfrm>
            <a:off x="311700" y="-35550"/>
            <a:ext cx="6546300" cy="7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20">
                <a:solidFill>
                  <a:schemeClr val="lt1"/>
                </a:solidFill>
              </a:rPr>
              <a:t>Преимущества</a:t>
            </a:r>
            <a:endParaRPr b="1" sz="2620">
              <a:solidFill>
                <a:schemeClr val="lt1"/>
              </a:solidFill>
            </a:endParaRPr>
          </a:p>
        </p:txBody>
      </p:sp>
      <p:pic>
        <p:nvPicPr>
          <p:cNvPr id="170" name="Google Shape;17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0700" y="-17775"/>
            <a:ext cx="681600" cy="6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 txBox="1"/>
          <p:nvPr>
            <p:ph idx="1" type="body"/>
          </p:nvPr>
        </p:nvSpPr>
        <p:spPr>
          <a:xfrm>
            <a:off x="1395750" y="2014800"/>
            <a:ext cx="6352500" cy="12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200"/>
              <a:t>Относительно безопасное увеличение штата разработчиков</a:t>
            </a:r>
            <a:endParaRPr sz="3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idx="1" type="body"/>
          </p:nvPr>
        </p:nvSpPr>
        <p:spPr>
          <a:xfrm>
            <a:off x="314750" y="1574250"/>
            <a:ext cx="8520600" cy="19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200">
                <a:solidFill>
                  <a:schemeClr val="dk1"/>
                </a:solidFill>
              </a:rPr>
              <a:t>Окунувшись в микросервисность, команда не «выиграла»; сделав монолит, команда не </a:t>
            </a:r>
            <a:r>
              <a:rPr b="1" lang="en" sz="3200">
                <a:solidFill>
                  <a:schemeClr val="dk1"/>
                </a:solidFill>
              </a:rPr>
              <a:t>«проиграла»</a:t>
            </a:r>
            <a:endParaRPr b="1" sz="3200">
              <a:solidFill>
                <a:schemeClr val="dk1"/>
              </a:solidFill>
            </a:endParaRPr>
          </a:p>
        </p:txBody>
      </p:sp>
      <p:pic>
        <p:nvPicPr>
          <p:cNvPr id="177" name="Google Shape;177;p25"/>
          <p:cNvPicPr preferRelativeResize="0"/>
          <p:nvPr/>
        </p:nvPicPr>
        <p:blipFill rotWithShape="1">
          <a:blip r:embed="rId3">
            <a:alphaModFix/>
          </a:blip>
          <a:srcRect b="0" l="14236" r="0" t="0"/>
          <a:stretch/>
        </p:blipFill>
        <p:spPr>
          <a:xfrm>
            <a:off x="0" y="-35550"/>
            <a:ext cx="9150101" cy="71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>
            <p:ph idx="12" type="sldNum"/>
          </p:nvPr>
        </p:nvSpPr>
        <p:spPr>
          <a:xfrm>
            <a:off x="8877100" y="4804800"/>
            <a:ext cx="273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0700" y="-17775"/>
            <a:ext cx="681600" cy="6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idx="12" type="sldNum"/>
          </p:nvPr>
        </p:nvSpPr>
        <p:spPr>
          <a:xfrm>
            <a:off x="8877100" y="4804800"/>
            <a:ext cx="273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5" name="Google Shape;185;p26"/>
          <p:cNvPicPr preferRelativeResize="0"/>
          <p:nvPr/>
        </p:nvPicPr>
        <p:blipFill rotWithShape="1">
          <a:blip r:embed="rId3">
            <a:alphaModFix/>
          </a:blip>
          <a:srcRect b="0" l="14236" r="0" t="0"/>
          <a:stretch/>
        </p:blipFill>
        <p:spPr>
          <a:xfrm>
            <a:off x="0" y="-35550"/>
            <a:ext cx="9150101" cy="71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6"/>
          <p:cNvSpPr txBox="1"/>
          <p:nvPr>
            <p:ph type="title"/>
          </p:nvPr>
        </p:nvSpPr>
        <p:spPr>
          <a:xfrm>
            <a:off x="311700" y="-35550"/>
            <a:ext cx="6546300" cy="7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20">
                <a:solidFill>
                  <a:schemeClr val="lt1"/>
                </a:solidFill>
              </a:rPr>
              <a:t>Недостатки</a:t>
            </a:r>
            <a:endParaRPr b="1" sz="2620">
              <a:solidFill>
                <a:schemeClr val="lt1"/>
              </a:solidFill>
            </a:endParaRPr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0700" y="-17775"/>
            <a:ext cx="681600" cy="6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6"/>
          <p:cNvSpPr txBox="1"/>
          <p:nvPr>
            <p:ph idx="1" type="body"/>
          </p:nvPr>
        </p:nvSpPr>
        <p:spPr>
          <a:xfrm>
            <a:off x="1395750" y="2185425"/>
            <a:ext cx="6352500" cy="8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200"/>
              <a:t>Высокая цена ошибки</a:t>
            </a:r>
            <a:endParaRPr sz="3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/>
          <p:nvPr>
            <p:ph idx="12" type="sldNum"/>
          </p:nvPr>
        </p:nvSpPr>
        <p:spPr>
          <a:xfrm>
            <a:off x="8877100" y="4804800"/>
            <a:ext cx="273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4" name="Google Shape;194;p27"/>
          <p:cNvPicPr preferRelativeResize="0"/>
          <p:nvPr/>
        </p:nvPicPr>
        <p:blipFill rotWithShape="1">
          <a:blip r:embed="rId3">
            <a:alphaModFix/>
          </a:blip>
          <a:srcRect b="0" l="14236" r="0" t="0"/>
          <a:stretch/>
        </p:blipFill>
        <p:spPr>
          <a:xfrm>
            <a:off x="0" y="-35550"/>
            <a:ext cx="9150101" cy="71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7"/>
          <p:cNvSpPr txBox="1"/>
          <p:nvPr>
            <p:ph type="title"/>
          </p:nvPr>
        </p:nvSpPr>
        <p:spPr>
          <a:xfrm>
            <a:off x="311700" y="-35550"/>
            <a:ext cx="6546300" cy="7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20">
                <a:solidFill>
                  <a:schemeClr val="lt1"/>
                </a:solidFill>
              </a:rPr>
              <a:t>Недостатки</a:t>
            </a:r>
            <a:endParaRPr b="1" sz="2620">
              <a:solidFill>
                <a:schemeClr val="lt1"/>
              </a:solidFill>
            </a:endParaRPr>
          </a:p>
        </p:txBody>
      </p:sp>
      <p:pic>
        <p:nvPicPr>
          <p:cNvPr id="196" name="Google Shape;19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0700" y="-17775"/>
            <a:ext cx="681600" cy="6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7"/>
          <p:cNvSpPr txBox="1"/>
          <p:nvPr>
            <p:ph idx="1" type="body"/>
          </p:nvPr>
        </p:nvSpPr>
        <p:spPr>
          <a:xfrm>
            <a:off x="1395750" y="1062825"/>
            <a:ext cx="6352500" cy="14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5515"/>
              <a:t>Б</a:t>
            </a:r>
            <a:r>
              <a:rPr lang="en" sz="5915"/>
              <a:t>О</a:t>
            </a:r>
            <a:r>
              <a:rPr lang="en" sz="6315"/>
              <a:t>Л</a:t>
            </a:r>
            <a:r>
              <a:rPr lang="en" sz="6715"/>
              <a:t>Ь</a:t>
            </a:r>
            <a:r>
              <a:rPr lang="en" sz="7323"/>
              <a:t>Ш</a:t>
            </a:r>
            <a:r>
              <a:rPr lang="en" sz="7880"/>
              <a:t>О</a:t>
            </a:r>
            <a:r>
              <a:rPr lang="en" sz="8511"/>
              <a:t>Е</a:t>
            </a:r>
            <a:r>
              <a:rPr lang="en" sz="6195"/>
              <a:t> повышение сложности</a:t>
            </a:r>
            <a:endParaRPr sz="6195"/>
          </a:p>
        </p:txBody>
      </p:sp>
      <p:sp>
        <p:nvSpPr>
          <p:cNvPr id="198" name="Google Shape;198;p27"/>
          <p:cNvSpPr txBox="1"/>
          <p:nvPr>
            <p:ph idx="1" type="body"/>
          </p:nvPr>
        </p:nvSpPr>
        <p:spPr>
          <a:xfrm>
            <a:off x="311700" y="2666825"/>
            <a:ext cx="3398400" cy="21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логирование,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мониторинги,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окружения,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границы,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отладка,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огромное “и так далее”</a:t>
            </a:r>
            <a:endParaRPr sz="1600"/>
          </a:p>
        </p:txBody>
      </p:sp>
      <p:pic>
        <p:nvPicPr>
          <p:cNvPr id="199" name="Google Shape;19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0100" y="2571749"/>
            <a:ext cx="5173813" cy="23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idx="12" type="sldNum"/>
          </p:nvPr>
        </p:nvSpPr>
        <p:spPr>
          <a:xfrm>
            <a:off x="8877100" y="4804800"/>
            <a:ext cx="273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5" name="Google Shape;205;p28"/>
          <p:cNvPicPr preferRelativeResize="0"/>
          <p:nvPr/>
        </p:nvPicPr>
        <p:blipFill rotWithShape="1">
          <a:blip r:embed="rId3">
            <a:alphaModFix/>
          </a:blip>
          <a:srcRect b="0" l="14236" r="0" t="0"/>
          <a:stretch/>
        </p:blipFill>
        <p:spPr>
          <a:xfrm>
            <a:off x="0" y="-35550"/>
            <a:ext cx="9150101" cy="71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8"/>
          <p:cNvSpPr txBox="1"/>
          <p:nvPr>
            <p:ph type="title"/>
          </p:nvPr>
        </p:nvSpPr>
        <p:spPr>
          <a:xfrm>
            <a:off x="311700" y="-35550"/>
            <a:ext cx="6546300" cy="7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20">
                <a:solidFill>
                  <a:schemeClr val="lt1"/>
                </a:solidFill>
              </a:rPr>
              <a:t>Недостатки</a:t>
            </a:r>
            <a:endParaRPr b="1" sz="2620">
              <a:solidFill>
                <a:schemeClr val="lt1"/>
              </a:solidFill>
            </a:endParaRPr>
          </a:p>
        </p:txBody>
      </p:sp>
      <p:pic>
        <p:nvPicPr>
          <p:cNvPr id="207" name="Google Shape;20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0700" y="-17775"/>
            <a:ext cx="681600" cy="6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8"/>
          <p:cNvSpPr txBox="1"/>
          <p:nvPr>
            <p:ph idx="1" type="body"/>
          </p:nvPr>
        </p:nvSpPr>
        <p:spPr>
          <a:xfrm>
            <a:off x="1398800" y="1020200"/>
            <a:ext cx="6352500" cy="8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200"/>
              <a:t>Сеть</a:t>
            </a:r>
            <a:endParaRPr sz="3400"/>
          </a:p>
        </p:txBody>
      </p:sp>
      <p:pic>
        <p:nvPicPr>
          <p:cNvPr id="209" name="Google Shape;20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857500"/>
            <a:ext cx="3895000" cy="313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61300" y="2074550"/>
            <a:ext cx="5091625" cy="4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97000" y="2954775"/>
            <a:ext cx="2824650" cy="44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80673" y="3694625"/>
            <a:ext cx="4872250" cy="58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/>
          <p:nvPr>
            <p:ph idx="12" type="sldNum"/>
          </p:nvPr>
        </p:nvSpPr>
        <p:spPr>
          <a:xfrm>
            <a:off x="8877100" y="4804800"/>
            <a:ext cx="273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 b="0" l="14236" r="0" t="0"/>
          <a:stretch/>
        </p:blipFill>
        <p:spPr>
          <a:xfrm>
            <a:off x="0" y="-35550"/>
            <a:ext cx="9150101" cy="71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9"/>
          <p:cNvSpPr txBox="1"/>
          <p:nvPr>
            <p:ph type="title"/>
          </p:nvPr>
        </p:nvSpPr>
        <p:spPr>
          <a:xfrm>
            <a:off x="311700" y="-35550"/>
            <a:ext cx="6546300" cy="7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20">
                <a:solidFill>
                  <a:schemeClr val="lt1"/>
                </a:solidFill>
              </a:rPr>
              <a:t>Если мы выбираем сервисность...</a:t>
            </a:r>
            <a:endParaRPr b="1" sz="2620">
              <a:solidFill>
                <a:schemeClr val="lt1"/>
              </a:solidFill>
            </a:endParaRPr>
          </a:p>
        </p:txBody>
      </p:sp>
      <p:pic>
        <p:nvPicPr>
          <p:cNvPr id="220" name="Google Shape;22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0700" y="-17775"/>
            <a:ext cx="681600" cy="6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9"/>
          <p:cNvSpPr txBox="1"/>
          <p:nvPr>
            <p:ph idx="1" type="body"/>
          </p:nvPr>
        </p:nvSpPr>
        <p:spPr>
          <a:xfrm>
            <a:off x="311700" y="1195725"/>
            <a:ext cx="8303100" cy="28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...то мы должны:</a:t>
            </a:r>
            <a:endParaRPr sz="2900"/>
          </a:p>
          <a:p>
            <a:pPr indent="-412750" lvl="0" marL="457200" rtl="0" algn="l">
              <a:spcBef>
                <a:spcPts val="1200"/>
              </a:spcBef>
              <a:spcAft>
                <a:spcPts val="0"/>
              </a:spcAft>
              <a:buSzPts val="2900"/>
              <a:buAutoNum type="arabicPeriod"/>
            </a:pPr>
            <a:r>
              <a:rPr lang="en" sz="2900"/>
              <a:t>иметь объективную причину,</a:t>
            </a:r>
            <a:endParaRPr sz="2900"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AutoNum type="arabicPeriod"/>
            </a:pPr>
            <a:r>
              <a:rPr lang="en" sz="2900"/>
              <a:t>помнить про шишки,</a:t>
            </a:r>
            <a:endParaRPr sz="2900"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AutoNum type="arabicPeriod"/>
            </a:pPr>
            <a:r>
              <a:rPr lang="en" sz="2900"/>
              <a:t>не забывать простую мудрость про KISS и boring &gt; cool</a:t>
            </a:r>
            <a:endParaRPr sz="29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 txBox="1"/>
          <p:nvPr>
            <p:ph idx="12" type="sldNum"/>
          </p:nvPr>
        </p:nvSpPr>
        <p:spPr>
          <a:xfrm>
            <a:off x="8877100" y="4804800"/>
            <a:ext cx="273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30"/>
          <p:cNvPicPr preferRelativeResize="0"/>
          <p:nvPr/>
        </p:nvPicPr>
        <p:blipFill rotWithShape="1">
          <a:blip r:embed="rId3">
            <a:alphaModFix/>
          </a:blip>
          <a:srcRect b="0" l="14236" r="0" t="0"/>
          <a:stretch/>
        </p:blipFill>
        <p:spPr>
          <a:xfrm>
            <a:off x="0" y="-35550"/>
            <a:ext cx="9150101" cy="71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0"/>
          <p:cNvSpPr txBox="1"/>
          <p:nvPr>
            <p:ph type="title"/>
          </p:nvPr>
        </p:nvSpPr>
        <p:spPr>
          <a:xfrm>
            <a:off x="311700" y="-35550"/>
            <a:ext cx="6546300" cy="7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20">
                <a:solidFill>
                  <a:schemeClr val="lt1"/>
                </a:solidFill>
              </a:rPr>
              <a:t>Если мы распиливаем монолит...</a:t>
            </a:r>
            <a:endParaRPr b="1" sz="2620">
              <a:solidFill>
                <a:schemeClr val="lt1"/>
              </a:solidFill>
            </a:endParaRPr>
          </a:p>
        </p:txBody>
      </p:sp>
      <p:pic>
        <p:nvPicPr>
          <p:cNvPr id="229" name="Google Shape;22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0700" y="-17775"/>
            <a:ext cx="681600" cy="6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0"/>
          <p:cNvSpPr txBox="1"/>
          <p:nvPr>
            <p:ph idx="1" type="body"/>
          </p:nvPr>
        </p:nvSpPr>
        <p:spPr>
          <a:xfrm>
            <a:off x="311700" y="1195725"/>
            <a:ext cx="8303100" cy="28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...то мы должны:</a:t>
            </a:r>
            <a:endParaRPr sz="2900"/>
          </a:p>
          <a:p>
            <a:pPr indent="-412750" lvl="0" marL="457200" rtl="0" algn="l">
              <a:spcBef>
                <a:spcPts val="1200"/>
              </a:spcBef>
              <a:spcAft>
                <a:spcPts val="0"/>
              </a:spcAft>
              <a:buSzPts val="2900"/>
              <a:buAutoNum type="arabicPeriod"/>
            </a:pPr>
            <a:r>
              <a:rPr lang="en" sz="2900"/>
              <a:t>начинать с рефакторинга по принципам DDD,</a:t>
            </a:r>
            <a:endParaRPr sz="2900"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AutoNum type="arabicPeriod"/>
            </a:pPr>
            <a:r>
              <a:rPr lang="en" sz="2900"/>
              <a:t>идти строго последовательно</a:t>
            </a:r>
            <a:endParaRPr sz="29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/>
          <p:nvPr>
            <p:ph idx="1" type="body"/>
          </p:nvPr>
        </p:nvSpPr>
        <p:spPr>
          <a:xfrm>
            <a:off x="314750" y="2119925"/>
            <a:ext cx="8520600" cy="7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4000">
                <a:solidFill>
                  <a:schemeClr val="dk1"/>
                </a:solidFill>
              </a:rPr>
              <a:t>Спасибо что пришли 💖</a:t>
            </a:r>
            <a:br>
              <a:rPr b="1" lang="en" sz="4000">
                <a:solidFill>
                  <a:schemeClr val="dk1"/>
                </a:solidFill>
              </a:rPr>
            </a:br>
            <a:br>
              <a:rPr b="1" lang="en" sz="4000">
                <a:solidFill>
                  <a:schemeClr val="dk1"/>
                </a:solidFill>
              </a:rPr>
            </a:br>
            <a:r>
              <a:rPr lang="en" sz="2300">
                <a:solidFill>
                  <a:srgbClr val="F3F3F3"/>
                </a:solidFill>
              </a:rPr>
              <a:t>(+ обсудим!)</a:t>
            </a:r>
            <a:endParaRPr sz="2300">
              <a:solidFill>
                <a:srgbClr val="F3F3F3"/>
              </a:solidFill>
            </a:endParaRPr>
          </a:p>
        </p:txBody>
      </p:sp>
      <p:pic>
        <p:nvPicPr>
          <p:cNvPr id="236" name="Google Shape;236;p31"/>
          <p:cNvPicPr preferRelativeResize="0"/>
          <p:nvPr/>
        </p:nvPicPr>
        <p:blipFill rotWithShape="1">
          <a:blip r:embed="rId3">
            <a:alphaModFix/>
          </a:blip>
          <a:srcRect b="0" l="14236" r="0" t="0"/>
          <a:stretch/>
        </p:blipFill>
        <p:spPr>
          <a:xfrm>
            <a:off x="0" y="-35550"/>
            <a:ext cx="9150101" cy="71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1"/>
          <p:cNvSpPr txBox="1"/>
          <p:nvPr>
            <p:ph idx="12" type="sldNum"/>
          </p:nvPr>
        </p:nvSpPr>
        <p:spPr>
          <a:xfrm>
            <a:off x="8877100" y="4804800"/>
            <a:ext cx="273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8" name="Google Shape;23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0700" y="-17775"/>
            <a:ext cx="681600" cy="6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4750" y="2002900"/>
            <a:ext cx="8520600" cy="7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200">
                <a:solidFill>
                  <a:schemeClr val="dk1"/>
                </a:solidFill>
              </a:rPr>
              <a:t>Про опыт и шишки</a:t>
            </a:r>
            <a:endParaRPr b="1" sz="3200">
              <a:solidFill>
                <a:schemeClr val="dk1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0" l="14236" r="0" t="0"/>
          <a:stretch/>
        </p:blipFill>
        <p:spPr>
          <a:xfrm>
            <a:off x="0" y="-35550"/>
            <a:ext cx="9150101" cy="71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877100" y="4804800"/>
            <a:ext cx="273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0700" y="-17775"/>
            <a:ext cx="681600" cy="6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0300" y="2921350"/>
            <a:ext cx="3521688" cy="19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1866950" y="951600"/>
            <a:ext cx="5806800" cy="38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Конференция Web Services Edge по облачным вычислениям в 2005 году. 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🤓</a:t>
            </a:r>
            <a:r>
              <a:rPr lang="en" sz="1200"/>
              <a:t> </a:t>
            </a:r>
            <a:endParaRPr sz="12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Семинар архитекторов программного обеспечения в 2011 году. </a:t>
            </a:r>
            <a:r>
              <a:rPr b="1" lang="en" sz="1200">
                <a:solidFill>
                  <a:srgbClr val="202124"/>
                </a:solidFill>
                <a:highlight>
                  <a:srgbClr val="FFFFFF"/>
                </a:highlight>
              </a:rPr>
              <a:t>🧐</a:t>
            </a:r>
            <a:endParaRPr sz="12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Статья Мартина Фаулера и книга Сэма Ньюмана в 2015 году. </a:t>
            </a:r>
            <a:r>
              <a:rPr b="1" lang="en" sz="1200">
                <a:solidFill>
                  <a:srgbClr val="202124"/>
                </a:solidFill>
                <a:highlight>
                  <a:srgbClr val="FFFFFF"/>
                </a:highlight>
              </a:rPr>
              <a:t>💣</a:t>
            </a:r>
            <a:endParaRPr sz="12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877100" y="4804800"/>
            <a:ext cx="273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b="0" l="14236" r="0" t="0"/>
          <a:stretch/>
        </p:blipFill>
        <p:spPr>
          <a:xfrm>
            <a:off x="0" y="-35550"/>
            <a:ext cx="9150101" cy="7171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-35550"/>
            <a:ext cx="6546300" cy="7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20">
                <a:solidFill>
                  <a:schemeClr val="lt1"/>
                </a:solidFill>
              </a:rPr>
              <a:t>Капля истории</a:t>
            </a:r>
            <a:endParaRPr b="1" sz="2620">
              <a:solidFill>
                <a:schemeClr val="lt1"/>
              </a:solidFill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0700" y="-17775"/>
            <a:ext cx="681600" cy="6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4575" y="2042800"/>
            <a:ext cx="1318875" cy="286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7973" y="2142725"/>
            <a:ext cx="1574225" cy="209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4750" y="3387500"/>
            <a:ext cx="8520600" cy="7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200">
                <a:solidFill>
                  <a:schemeClr val="dk1"/>
                </a:solidFill>
              </a:rPr>
              <a:t>Amazon и Netflix используют микросервисы</a:t>
            </a:r>
            <a:endParaRPr b="1" sz="3200">
              <a:solidFill>
                <a:schemeClr val="dk1"/>
              </a:solidFill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 b="0" l="14236" r="0" t="0"/>
          <a:stretch/>
        </p:blipFill>
        <p:spPr>
          <a:xfrm>
            <a:off x="0" y="-35550"/>
            <a:ext cx="9150101" cy="7171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8877100" y="4804800"/>
            <a:ext cx="273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0700" y="-17775"/>
            <a:ext cx="681600" cy="6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8200" y="1025363"/>
            <a:ext cx="4006276" cy="22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877100" y="4804800"/>
            <a:ext cx="273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 rotWithShape="1">
          <a:blip r:embed="rId3">
            <a:alphaModFix/>
          </a:blip>
          <a:srcRect b="0" l="14236" r="0" t="0"/>
          <a:stretch/>
        </p:blipFill>
        <p:spPr>
          <a:xfrm>
            <a:off x="0" y="-35550"/>
            <a:ext cx="9150101" cy="7171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-35550"/>
            <a:ext cx="6546300" cy="7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20">
                <a:solidFill>
                  <a:schemeClr val="lt1"/>
                </a:solidFill>
              </a:rPr>
              <a:t>Архитектура</a:t>
            </a:r>
            <a:endParaRPr b="1" sz="2620">
              <a:solidFill>
                <a:schemeClr val="lt1"/>
              </a:solidFill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0700" y="-17775"/>
            <a:ext cx="681600" cy="6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290375" y="2375200"/>
            <a:ext cx="85206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EFEFEF"/>
                </a:solidFill>
              </a:rPr>
              <a:t>(место для зарисовок)</a:t>
            </a:r>
            <a:endParaRPr sz="16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1073700" y="1966050"/>
            <a:ext cx="6996600" cy="12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200"/>
              <a:t>Код, который изменяется вместе, остается вместе</a:t>
            </a:r>
            <a:endParaRPr sz="3400"/>
          </a:p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877100" y="4804800"/>
            <a:ext cx="273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 rotWithShape="1">
          <a:blip r:embed="rId3">
            <a:alphaModFix/>
          </a:blip>
          <a:srcRect b="0" l="14236" r="0" t="0"/>
          <a:stretch/>
        </p:blipFill>
        <p:spPr>
          <a:xfrm>
            <a:off x="0" y="-35550"/>
            <a:ext cx="9150101" cy="71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-35550"/>
            <a:ext cx="6546300" cy="7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20">
                <a:solidFill>
                  <a:schemeClr val="lt1"/>
                </a:solidFill>
              </a:rPr>
              <a:t>Принципы</a:t>
            </a:r>
            <a:endParaRPr b="1" sz="2620">
              <a:solidFill>
                <a:schemeClr val="lt1"/>
              </a:solidFill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0700" y="-17775"/>
            <a:ext cx="681600" cy="6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1175" y="3710725"/>
            <a:ext cx="1251125" cy="125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1365100" y="1966050"/>
            <a:ext cx="6352500" cy="12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200"/>
              <a:t>Одним сервисом занимается одна команда</a:t>
            </a:r>
            <a:endParaRPr sz="3400"/>
          </a:p>
        </p:txBody>
      </p:sp>
      <p:sp>
        <p:nvSpPr>
          <p:cNvPr id="111" name="Google Shape;111;p19"/>
          <p:cNvSpPr txBox="1"/>
          <p:nvPr>
            <p:ph idx="12" type="sldNum"/>
          </p:nvPr>
        </p:nvSpPr>
        <p:spPr>
          <a:xfrm>
            <a:off x="8877100" y="4804800"/>
            <a:ext cx="273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 rotWithShape="1">
          <a:blip r:embed="rId3">
            <a:alphaModFix/>
          </a:blip>
          <a:srcRect b="0" l="14236" r="0" t="0"/>
          <a:stretch/>
        </p:blipFill>
        <p:spPr>
          <a:xfrm>
            <a:off x="0" y="-35550"/>
            <a:ext cx="9150101" cy="71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>
            <p:ph type="title"/>
          </p:nvPr>
        </p:nvSpPr>
        <p:spPr>
          <a:xfrm>
            <a:off x="311700" y="-35550"/>
            <a:ext cx="6546300" cy="7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20">
                <a:solidFill>
                  <a:schemeClr val="lt1"/>
                </a:solidFill>
              </a:rPr>
              <a:t>Принципы</a:t>
            </a:r>
            <a:endParaRPr b="1" sz="2620">
              <a:solidFill>
                <a:schemeClr val="lt1"/>
              </a:solidFill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0700" y="-17775"/>
            <a:ext cx="681600" cy="6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idx="12" type="sldNum"/>
          </p:nvPr>
        </p:nvSpPr>
        <p:spPr>
          <a:xfrm>
            <a:off x="8877100" y="4804800"/>
            <a:ext cx="273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 rotWithShape="1">
          <a:blip r:embed="rId3">
            <a:alphaModFix/>
          </a:blip>
          <a:srcRect b="0" l="14236" r="0" t="0"/>
          <a:stretch/>
        </p:blipFill>
        <p:spPr>
          <a:xfrm>
            <a:off x="0" y="-35550"/>
            <a:ext cx="9150101" cy="71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 txBox="1"/>
          <p:nvPr>
            <p:ph type="title"/>
          </p:nvPr>
        </p:nvSpPr>
        <p:spPr>
          <a:xfrm>
            <a:off x="311700" y="-35550"/>
            <a:ext cx="6546300" cy="7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20">
                <a:solidFill>
                  <a:schemeClr val="lt1"/>
                </a:solidFill>
              </a:rPr>
              <a:t>Преимущества</a:t>
            </a:r>
            <a:endParaRPr b="1" sz="2620">
              <a:solidFill>
                <a:schemeClr val="lt1"/>
              </a:solidFill>
            </a:endParaRPr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0700" y="-17775"/>
            <a:ext cx="681600" cy="6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1369975" y="2258575"/>
            <a:ext cx="6352500" cy="12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200"/>
              <a:t>Полиглот-архитектура*</a:t>
            </a:r>
            <a:endParaRPr sz="3400"/>
          </a:p>
        </p:txBody>
      </p:sp>
      <p:sp>
        <p:nvSpPr>
          <p:cNvPr id="124" name="Google Shape;124;p20"/>
          <p:cNvSpPr txBox="1"/>
          <p:nvPr>
            <p:ph idx="1" type="body"/>
          </p:nvPr>
        </p:nvSpPr>
        <p:spPr>
          <a:xfrm>
            <a:off x="7430050" y="4538950"/>
            <a:ext cx="1412700" cy="5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700"/>
              <a:t>*провоцирующая соблазн написать неподдерживаемый зоопарк</a:t>
            </a:r>
            <a:endParaRPr sz="900"/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3124" y="906825"/>
            <a:ext cx="636250" cy="6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51425" y="830834"/>
            <a:ext cx="1412699" cy="620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02155" y="1478308"/>
            <a:ext cx="1299120" cy="349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8553" y="3188848"/>
            <a:ext cx="1714145" cy="5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79177" y="3469976"/>
            <a:ext cx="1490050" cy="105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96500" y="3339624"/>
            <a:ext cx="757100" cy="85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01276" y="3676014"/>
            <a:ext cx="1692426" cy="456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216729" y="1987475"/>
            <a:ext cx="1181148" cy="73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16935" y="1600425"/>
            <a:ext cx="1938237" cy="1211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idx="12" type="sldNum"/>
          </p:nvPr>
        </p:nvSpPr>
        <p:spPr>
          <a:xfrm>
            <a:off x="8877100" y="4804800"/>
            <a:ext cx="273000" cy="3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9" name="Google Shape;139;p21"/>
          <p:cNvPicPr preferRelativeResize="0"/>
          <p:nvPr/>
        </p:nvPicPr>
        <p:blipFill rotWithShape="1">
          <a:blip r:embed="rId3">
            <a:alphaModFix/>
          </a:blip>
          <a:srcRect b="0" l="14236" r="0" t="0"/>
          <a:stretch/>
        </p:blipFill>
        <p:spPr>
          <a:xfrm>
            <a:off x="0" y="-35550"/>
            <a:ext cx="9150101" cy="71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 txBox="1"/>
          <p:nvPr>
            <p:ph type="title"/>
          </p:nvPr>
        </p:nvSpPr>
        <p:spPr>
          <a:xfrm>
            <a:off x="311700" y="-35550"/>
            <a:ext cx="6546300" cy="7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20">
                <a:solidFill>
                  <a:schemeClr val="lt1"/>
                </a:solidFill>
              </a:rPr>
              <a:t>Преимущества</a:t>
            </a:r>
            <a:endParaRPr b="1" sz="2620">
              <a:solidFill>
                <a:schemeClr val="lt1"/>
              </a:solidFill>
            </a:endParaRPr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0700" y="-17775"/>
            <a:ext cx="681600" cy="6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 txBox="1"/>
          <p:nvPr>
            <p:ph idx="1" type="body"/>
          </p:nvPr>
        </p:nvSpPr>
        <p:spPr>
          <a:xfrm>
            <a:off x="1369975" y="2258575"/>
            <a:ext cx="6352500" cy="12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200"/>
              <a:t>Гибкое масштабирование</a:t>
            </a:r>
            <a:endParaRPr sz="3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